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7522acf865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7522acf865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522acf865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522acf865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7522acf86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7522acf86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522acf865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522acf865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7522acf865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7522acf865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7522acf865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7522acf86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7522acf86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7522acf86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7522acf86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7522acf86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7522acf86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522acf86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 name="Shape 90"/>
        <p:cNvGrpSpPr/>
        <p:nvPr/>
      </p:nvGrpSpPr>
      <p:grpSpPr>
        <a:xfrm>
          <a:off x="0" y="0"/>
          <a:ext cx="0" cy="0"/>
          <a:chOff x="0" y="0"/>
          <a:chExt cx="0" cy="0"/>
        </a:xfrm>
      </p:grpSpPr>
      <p:sp>
        <p:nvSpPr>
          <p:cNvPr id="91" name="Google Shape;91;g7522acf86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7522acf86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7522acf865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522acf865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7522acf86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7522acf86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7522acf86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7522acf86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0.png"/><Relationship Id="rId4" Type="http://schemas.openxmlformats.org/officeDocument/2006/relationships/image" Target="../media/image23.png"/><Relationship Id="rId5" Type="http://schemas.openxmlformats.org/officeDocument/2006/relationships/image" Target="../media/image20.png"/><Relationship Id="rId6" Type="http://schemas.openxmlformats.org/officeDocument/2006/relationships/image" Target="../media/image22.png"/><Relationship Id="rId7"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5.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5.png"/><Relationship Id="rId7"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es.wikipedia.org/wiki/Ge%C3%B3grafa" TargetMode="External"/><Relationship Id="rId4" Type="http://schemas.openxmlformats.org/officeDocument/2006/relationships/hyperlink" Target="https://es.wikipedia.org/wiki/Cartograf%C3%ADa" TargetMode="External"/><Relationship Id="rId5" Type="http://schemas.openxmlformats.org/officeDocument/2006/relationships/hyperlink" Target="https://colorbrewer2.org/#type=qualitative&amp;scheme=Accent&amp;n=3" TargetMode="External"/><Relationship Id="rId6" Type="http://schemas.openxmlformats.org/officeDocument/2006/relationships/image" Target="../media/image26.png"/><Relationship Id="rId7" Type="http://schemas.openxmlformats.org/officeDocument/2006/relationships/image" Target="../media/image2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5382650" y="1118875"/>
            <a:ext cx="3382200" cy="1999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Paletas Brewer</a:t>
            </a:r>
            <a:endParaRPr/>
          </a:p>
        </p:txBody>
      </p:sp>
      <p:sp>
        <p:nvSpPr>
          <p:cNvPr id="55" name="Google Shape;55;p13"/>
          <p:cNvSpPr txBox="1"/>
          <p:nvPr>
            <p:ph idx="1" type="subTitle"/>
          </p:nvPr>
        </p:nvSpPr>
        <p:spPr>
          <a:xfrm>
            <a:off x="5170850" y="4315725"/>
            <a:ext cx="3805800" cy="550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300"/>
              <a:t>Cisneros Aguilar Sara Kenia</a:t>
            </a:r>
            <a:endParaRPr sz="1300"/>
          </a:p>
          <a:p>
            <a:pPr indent="0" lvl="0" marL="0" rtl="0" algn="ctr">
              <a:spcBef>
                <a:spcPts val="0"/>
              </a:spcBef>
              <a:spcAft>
                <a:spcPts val="0"/>
              </a:spcAft>
              <a:buNone/>
            </a:pPr>
            <a:r>
              <a:rPr lang="es" sz="1300"/>
              <a:t>Diaz Moreno Rodrigo</a:t>
            </a:r>
            <a:endParaRPr sz="1300"/>
          </a:p>
        </p:txBody>
      </p:sp>
      <p:pic>
        <p:nvPicPr>
          <p:cNvPr id="56" name="Google Shape;56;p13"/>
          <p:cNvPicPr preferRelativeResize="0"/>
          <p:nvPr/>
        </p:nvPicPr>
        <p:blipFill rotWithShape="1">
          <a:blip r:embed="rId3">
            <a:alphaModFix/>
          </a:blip>
          <a:srcRect b="9462" l="0" r="0" t="3002"/>
          <a:stretch/>
        </p:blipFill>
        <p:spPr>
          <a:xfrm rot="5400000">
            <a:off x="435388" y="188063"/>
            <a:ext cx="4410075" cy="47673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pic>
        <p:nvPicPr>
          <p:cNvPr id="128" name="Google Shape;128;p22"/>
          <p:cNvPicPr preferRelativeResize="0"/>
          <p:nvPr/>
        </p:nvPicPr>
        <p:blipFill>
          <a:blip r:embed="rId3">
            <a:alphaModFix/>
          </a:blip>
          <a:stretch>
            <a:fillRect/>
          </a:stretch>
        </p:blipFill>
        <p:spPr>
          <a:xfrm>
            <a:off x="1249313" y="151512"/>
            <a:ext cx="6645375" cy="4840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pic>
        <p:nvPicPr>
          <p:cNvPr id="133" name="Google Shape;133;p23"/>
          <p:cNvPicPr preferRelativeResize="0"/>
          <p:nvPr/>
        </p:nvPicPr>
        <p:blipFill>
          <a:blip r:embed="rId3">
            <a:alphaModFix/>
          </a:blip>
          <a:stretch>
            <a:fillRect/>
          </a:stretch>
        </p:blipFill>
        <p:spPr>
          <a:xfrm>
            <a:off x="985925" y="164138"/>
            <a:ext cx="6788975" cy="4815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2560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Tipos de Paletas</a:t>
            </a:r>
            <a:endParaRPr/>
          </a:p>
        </p:txBody>
      </p:sp>
      <p:sp>
        <p:nvSpPr>
          <p:cNvPr id="139" name="Google Shape;139;p24"/>
          <p:cNvSpPr txBox="1"/>
          <p:nvPr>
            <p:ph idx="1" type="body"/>
          </p:nvPr>
        </p:nvSpPr>
        <p:spPr>
          <a:xfrm>
            <a:off x="311700" y="1073300"/>
            <a:ext cx="2084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s"/>
              <a:t>Cualitativo</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AutoNum type="arabicPeriod"/>
            </a:pPr>
            <a:r>
              <a:rPr lang="es"/>
              <a:t>Secuencial</a:t>
            </a:r>
            <a:endParaRPr/>
          </a:p>
          <a:p>
            <a:pPr indent="0" lvl="0" marL="457200" rtl="0" algn="l">
              <a:spcBef>
                <a:spcPts val="1600"/>
              </a:spcBef>
              <a:spcAft>
                <a:spcPts val="0"/>
              </a:spcAft>
              <a:buNone/>
            </a:pPr>
            <a:r>
              <a:t/>
            </a:r>
            <a:endParaRPr/>
          </a:p>
          <a:p>
            <a:pPr indent="0" lvl="0" marL="457200" rtl="0" algn="l">
              <a:spcBef>
                <a:spcPts val="1600"/>
              </a:spcBef>
              <a:spcAft>
                <a:spcPts val="0"/>
              </a:spcAft>
              <a:buNone/>
            </a:pPr>
            <a:r>
              <a:t/>
            </a:r>
            <a:endParaRPr/>
          </a:p>
          <a:p>
            <a:pPr indent="-342900" lvl="0" marL="457200" rtl="0" algn="l">
              <a:spcBef>
                <a:spcPts val="1600"/>
              </a:spcBef>
              <a:spcAft>
                <a:spcPts val="0"/>
              </a:spcAft>
              <a:buSzPts val="1800"/>
              <a:buAutoNum type="arabicPeriod"/>
            </a:pPr>
            <a:r>
              <a:rPr lang="es"/>
              <a:t>Divergente</a:t>
            </a:r>
            <a:endParaRPr/>
          </a:p>
        </p:txBody>
      </p:sp>
      <p:pic>
        <p:nvPicPr>
          <p:cNvPr id="140" name="Google Shape;140;p24"/>
          <p:cNvPicPr preferRelativeResize="0"/>
          <p:nvPr/>
        </p:nvPicPr>
        <p:blipFill>
          <a:blip r:embed="rId3">
            <a:alphaModFix/>
          </a:blip>
          <a:stretch>
            <a:fillRect/>
          </a:stretch>
        </p:blipFill>
        <p:spPr>
          <a:xfrm>
            <a:off x="2688125" y="2260475"/>
            <a:ext cx="2265200" cy="1251825"/>
          </a:xfrm>
          <a:prstGeom prst="rect">
            <a:avLst/>
          </a:prstGeom>
          <a:noFill/>
          <a:ln>
            <a:noFill/>
          </a:ln>
        </p:spPr>
      </p:pic>
      <p:pic>
        <p:nvPicPr>
          <p:cNvPr id="141" name="Google Shape;141;p24"/>
          <p:cNvPicPr preferRelativeResize="0"/>
          <p:nvPr/>
        </p:nvPicPr>
        <p:blipFill>
          <a:blip r:embed="rId4">
            <a:alphaModFix/>
          </a:blip>
          <a:stretch>
            <a:fillRect/>
          </a:stretch>
        </p:blipFill>
        <p:spPr>
          <a:xfrm>
            <a:off x="2688125" y="3623450"/>
            <a:ext cx="2280090" cy="1251825"/>
          </a:xfrm>
          <a:prstGeom prst="rect">
            <a:avLst/>
          </a:prstGeom>
          <a:noFill/>
          <a:ln>
            <a:noFill/>
          </a:ln>
        </p:spPr>
      </p:pic>
      <p:pic>
        <p:nvPicPr>
          <p:cNvPr id="142" name="Google Shape;142;p24"/>
          <p:cNvPicPr preferRelativeResize="0"/>
          <p:nvPr/>
        </p:nvPicPr>
        <p:blipFill>
          <a:blip r:embed="rId5">
            <a:alphaModFix/>
          </a:blip>
          <a:stretch>
            <a:fillRect/>
          </a:stretch>
        </p:blipFill>
        <p:spPr>
          <a:xfrm>
            <a:off x="2688125" y="918675"/>
            <a:ext cx="2265207" cy="1251825"/>
          </a:xfrm>
          <a:prstGeom prst="rect">
            <a:avLst/>
          </a:prstGeom>
          <a:noFill/>
          <a:ln>
            <a:noFill/>
          </a:ln>
        </p:spPr>
      </p:pic>
      <p:pic>
        <p:nvPicPr>
          <p:cNvPr id="143" name="Google Shape;143;p24"/>
          <p:cNvPicPr preferRelativeResize="0"/>
          <p:nvPr/>
        </p:nvPicPr>
        <p:blipFill>
          <a:blip r:embed="rId6">
            <a:alphaModFix/>
          </a:blip>
          <a:stretch>
            <a:fillRect/>
          </a:stretch>
        </p:blipFill>
        <p:spPr>
          <a:xfrm>
            <a:off x="5315175" y="2255000"/>
            <a:ext cx="3397361" cy="2614800"/>
          </a:xfrm>
          <a:prstGeom prst="rect">
            <a:avLst/>
          </a:prstGeom>
          <a:noFill/>
          <a:ln>
            <a:noFill/>
          </a:ln>
        </p:spPr>
      </p:pic>
      <p:pic>
        <p:nvPicPr>
          <p:cNvPr id="144" name="Google Shape;144;p24"/>
          <p:cNvPicPr preferRelativeResize="0"/>
          <p:nvPr/>
        </p:nvPicPr>
        <p:blipFill rotWithShape="1">
          <a:blip r:embed="rId7">
            <a:alphaModFix/>
          </a:blip>
          <a:srcRect b="0" l="0" r="0" t="9820"/>
          <a:stretch/>
        </p:blipFill>
        <p:spPr>
          <a:xfrm>
            <a:off x="5785825" y="740350"/>
            <a:ext cx="2031900" cy="15146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Brewer y Daltonismo</a:t>
            </a:r>
            <a:endParaRPr/>
          </a:p>
        </p:txBody>
      </p:sp>
      <p:sp>
        <p:nvSpPr>
          <p:cNvPr id="150" name="Google Shape;150;p25"/>
          <p:cNvSpPr txBox="1"/>
          <p:nvPr>
            <p:ph idx="1" type="body"/>
          </p:nvPr>
        </p:nvSpPr>
        <p:spPr>
          <a:xfrm>
            <a:off x="256500" y="1017725"/>
            <a:ext cx="8761500" cy="155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400">
                <a:solidFill>
                  <a:schemeClr val="dk1"/>
                </a:solidFill>
              </a:rPr>
              <a:t>Deficiencia en la forma en que uno ve los colores. </a:t>
            </a:r>
            <a:endParaRPr sz="1400">
              <a:solidFill>
                <a:schemeClr val="dk1"/>
              </a:solidFill>
            </a:endParaRPr>
          </a:p>
          <a:p>
            <a:pPr indent="-317500" lvl="0" marL="457200" rtl="0" algn="l">
              <a:spcBef>
                <a:spcPts val="1600"/>
              </a:spcBef>
              <a:spcAft>
                <a:spcPts val="0"/>
              </a:spcAft>
              <a:buClr>
                <a:schemeClr val="dk1"/>
              </a:buClr>
              <a:buSzPts val="1400"/>
              <a:buChar char="●"/>
            </a:pPr>
            <a:r>
              <a:rPr lang="es" sz="1400">
                <a:solidFill>
                  <a:schemeClr val="dk1"/>
                </a:solidFill>
              </a:rPr>
              <a:t>Azul y amarillo o rojo y verde.</a:t>
            </a:r>
            <a:endParaRPr sz="1400">
              <a:solidFill>
                <a:schemeClr val="dk1"/>
              </a:solidFill>
            </a:endParaRPr>
          </a:p>
          <a:p>
            <a:pPr indent="-317500" lvl="0" marL="457200" rtl="0" algn="l">
              <a:spcBef>
                <a:spcPts val="0"/>
              </a:spcBef>
              <a:spcAft>
                <a:spcPts val="0"/>
              </a:spcAft>
              <a:buClr>
                <a:schemeClr val="dk1"/>
              </a:buClr>
              <a:buSzPts val="1400"/>
              <a:buChar char="●"/>
            </a:pPr>
            <a:r>
              <a:rPr lang="es" sz="1400">
                <a:solidFill>
                  <a:schemeClr val="dk1"/>
                </a:solidFill>
              </a:rPr>
              <a:t>Trastorno hereditario que afecta con más frecuencia a los hombres que a las mujeres, se estima que el 8 % de los hombres y menos del 1 % de las mujeres tienen problemas de visión de los colores.</a:t>
            </a:r>
            <a:endParaRPr sz="1400">
              <a:solidFill>
                <a:schemeClr val="dk1"/>
              </a:solidFill>
            </a:endParaRPr>
          </a:p>
          <a:p>
            <a:pPr indent="-317500" lvl="0" marL="457200" rtl="0" algn="l">
              <a:spcBef>
                <a:spcPts val="0"/>
              </a:spcBef>
              <a:spcAft>
                <a:spcPts val="0"/>
              </a:spcAft>
              <a:buClr>
                <a:schemeClr val="dk1"/>
              </a:buClr>
              <a:buSzPts val="1400"/>
              <a:buChar char="●"/>
            </a:pPr>
            <a:r>
              <a:rPr lang="es" sz="1400">
                <a:solidFill>
                  <a:schemeClr val="dk1"/>
                </a:solidFill>
              </a:rPr>
              <a:t>50 % de la población tiene al menos un grado de daltonismo.</a:t>
            </a:r>
            <a:endParaRPr sz="1400">
              <a:solidFill>
                <a:schemeClr val="dk1"/>
              </a:solidFill>
            </a:endParaRPr>
          </a:p>
          <a:p>
            <a:pPr indent="0" lvl="0" marL="0" rtl="0" algn="l">
              <a:spcBef>
                <a:spcPts val="1600"/>
              </a:spcBef>
              <a:spcAft>
                <a:spcPts val="1600"/>
              </a:spcAft>
              <a:buNone/>
            </a:pPr>
            <a:r>
              <a:t/>
            </a:r>
            <a:endParaRPr sz="1400"/>
          </a:p>
        </p:txBody>
      </p:sp>
      <p:pic>
        <p:nvPicPr>
          <p:cNvPr id="151" name="Google Shape;151;p25"/>
          <p:cNvPicPr preferRelativeResize="0"/>
          <p:nvPr/>
        </p:nvPicPr>
        <p:blipFill rotWithShape="1">
          <a:blip r:embed="rId3">
            <a:alphaModFix/>
          </a:blip>
          <a:srcRect b="8092" l="25462" r="1072" t="19264"/>
          <a:stretch/>
        </p:blipFill>
        <p:spPr>
          <a:xfrm>
            <a:off x="1803263" y="2756450"/>
            <a:ext cx="5667975" cy="1999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Google Shape;156;p26"/>
          <p:cNvPicPr preferRelativeResize="0"/>
          <p:nvPr/>
        </p:nvPicPr>
        <p:blipFill rotWithShape="1">
          <a:blip r:embed="rId3">
            <a:alphaModFix/>
          </a:blip>
          <a:srcRect b="7682" l="0" r="74027" t="14720"/>
          <a:stretch/>
        </p:blipFill>
        <p:spPr>
          <a:xfrm>
            <a:off x="444950" y="840900"/>
            <a:ext cx="2743849" cy="3653724"/>
          </a:xfrm>
          <a:prstGeom prst="rect">
            <a:avLst/>
          </a:prstGeom>
          <a:noFill/>
          <a:ln>
            <a:noFill/>
          </a:ln>
        </p:spPr>
      </p:pic>
      <p:pic>
        <p:nvPicPr>
          <p:cNvPr id="157" name="Google Shape;157;p26"/>
          <p:cNvPicPr preferRelativeResize="0"/>
          <p:nvPr/>
        </p:nvPicPr>
        <p:blipFill rotWithShape="1">
          <a:blip r:embed="rId4">
            <a:alphaModFix/>
          </a:blip>
          <a:srcRect b="6807" l="49738" r="0" t="6251"/>
          <a:stretch/>
        </p:blipFill>
        <p:spPr>
          <a:xfrm>
            <a:off x="3458775" y="455900"/>
            <a:ext cx="5308753" cy="40928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¿Que colores utilizar?</a:t>
            </a:r>
            <a:endParaRPr/>
          </a:p>
        </p:txBody>
      </p:sp>
      <p:pic>
        <p:nvPicPr>
          <p:cNvPr id="62" name="Google Shape;62;p14"/>
          <p:cNvPicPr preferRelativeResize="0"/>
          <p:nvPr/>
        </p:nvPicPr>
        <p:blipFill rotWithShape="1">
          <a:blip r:embed="rId3">
            <a:alphaModFix/>
          </a:blip>
          <a:srcRect b="17218" l="0" r="0" t="43834"/>
          <a:stretch/>
        </p:blipFill>
        <p:spPr>
          <a:xfrm>
            <a:off x="214450" y="1372801"/>
            <a:ext cx="8520600" cy="33184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pic>
        <p:nvPicPr>
          <p:cNvPr id="67" name="Google Shape;67;p15"/>
          <p:cNvPicPr preferRelativeResize="0"/>
          <p:nvPr/>
        </p:nvPicPr>
        <p:blipFill rotWithShape="1">
          <a:blip r:embed="rId3">
            <a:alphaModFix/>
          </a:blip>
          <a:srcRect b="0" l="0" r="0" t="0"/>
          <a:stretch/>
        </p:blipFill>
        <p:spPr>
          <a:xfrm>
            <a:off x="336875" y="349167"/>
            <a:ext cx="4409925" cy="1663233"/>
          </a:xfrm>
          <a:prstGeom prst="rect">
            <a:avLst/>
          </a:prstGeom>
          <a:noFill/>
          <a:ln>
            <a:noFill/>
          </a:ln>
        </p:spPr>
      </p:pic>
      <p:pic>
        <p:nvPicPr>
          <p:cNvPr id="68" name="Google Shape;68;p15"/>
          <p:cNvPicPr preferRelativeResize="0"/>
          <p:nvPr/>
        </p:nvPicPr>
        <p:blipFill rotWithShape="1">
          <a:blip r:embed="rId4">
            <a:alphaModFix/>
          </a:blip>
          <a:srcRect b="0" l="75146" r="0" t="0"/>
          <a:stretch/>
        </p:blipFill>
        <p:spPr>
          <a:xfrm>
            <a:off x="6619125" y="349175"/>
            <a:ext cx="1409275" cy="4193025"/>
          </a:xfrm>
          <a:prstGeom prst="rect">
            <a:avLst/>
          </a:prstGeom>
          <a:noFill/>
          <a:ln>
            <a:noFill/>
          </a:ln>
        </p:spPr>
      </p:pic>
      <p:pic>
        <p:nvPicPr>
          <p:cNvPr id="69" name="Google Shape;69;p15"/>
          <p:cNvPicPr preferRelativeResize="0"/>
          <p:nvPr/>
        </p:nvPicPr>
        <p:blipFill rotWithShape="1">
          <a:blip r:embed="rId5">
            <a:alphaModFix/>
          </a:blip>
          <a:srcRect b="0" l="0" r="49052" t="49479"/>
          <a:stretch/>
        </p:blipFill>
        <p:spPr>
          <a:xfrm>
            <a:off x="695900" y="2571750"/>
            <a:ext cx="2402725" cy="1761850"/>
          </a:xfrm>
          <a:prstGeom prst="rect">
            <a:avLst/>
          </a:prstGeom>
          <a:noFill/>
          <a:ln>
            <a:noFill/>
          </a:ln>
        </p:spPr>
      </p:pic>
      <p:pic>
        <p:nvPicPr>
          <p:cNvPr id="70" name="Google Shape;70;p15"/>
          <p:cNvPicPr preferRelativeResize="0"/>
          <p:nvPr/>
        </p:nvPicPr>
        <p:blipFill rotWithShape="1">
          <a:blip r:embed="rId6">
            <a:alphaModFix/>
          </a:blip>
          <a:srcRect b="3269" l="8690" r="8781" t="34921"/>
          <a:stretch/>
        </p:blipFill>
        <p:spPr>
          <a:xfrm>
            <a:off x="3997975" y="2080150"/>
            <a:ext cx="1900075" cy="25717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RGB (Red, Green, Blue)</a:t>
            </a:r>
            <a:endParaRPr/>
          </a:p>
        </p:txBody>
      </p:sp>
      <p:pic>
        <p:nvPicPr>
          <p:cNvPr id="76" name="Google Shape;76;p16"/>
          <p:cNvPicPr preferRelativeResize="0"/>
          <p:nvPr/>
        </p:nvPicPr>
        <p:blipFill rotWithShape="1">
          <a:blip r:embed="rId3">
            <a:alphaModFix/>
          </a:blip>
          <a:srcRect b="0" l="0" r="49604" t="0"/>
          <a:stretch/>
        </p:blipFill>
        <p:spPr>
          <a:xfrm>
            <a:off x="425525" y="1017725"/>
            <a:ext cx="3702744" cy="3973375"/>
          </a:xfrm>
          <a:prstGeom prst="rect">
            <a:avLst/>
          </a:prstGeom>
          <a:noFill/>
          <a:ln>
            <a:noFill/>
          </a:ln>
        </p:spPr>
      </p:pic>
      <p:pic>
        <p:nvPicPr>
          <p:cNvPr id="77" name="Google Shape;77;p16"/>
          <p:cNvPicPr preferRelativeResize="0"/>
          <p:nvPr/>
        </p:nvPicPr>
        <p:blipFill>
          <a:blip r:embed="rId4">
            <a:alphaModFix/>
          </a:blip>
          <a:stretch>
            <a:fillRect/>
          </a:stretch>
        </p:blipFill>
        <p:spPr>
          <a:xfrm rot="5400000">
            <a:off x="4445777" y="904178"/>
            <a:ext cx="1390750" cy="1807250"/>
          </a:xfrm>
          <a:prstGeom prst="rect">
            <a:avLst/>
          </a:prstGeom>
          <a:noFill/>
          <a:ln>
            <a:noFill/>
          </a:ln>
        </p:spPr>
      </p:pic>
      <p:pic>
        <p:nvPicPr>
          <p:cNvPr id="78" name="Google Shape;78;p16"/>
          <p:cNvPicPr preferRelativeResize="0"/>
          <p:nvPr/>
        </p:nvPicPr>
        <p:blipFill rotWithShape="1">
          <a:blip r:embed="rId5">
            <a:alphaModFix/>
          </a:blip>
          <a:srcRect b="25514" l="0" r="0" t="25709"/>
          <a:stretch/>
        </p:blipFill>
        <p:spPr>
          <a:xfrm>
            <a:off x="6520800" y="1112425"/>
            <a:ext cx="2138488" cy="1390750"/>
          </a:xfrm>
          <a:prstGeom prst="rect">
            <a:avLst/>
          </a:prstGeom>
          <a:noFill/>
          <a:ln>
            <a:noFill/>
          </a:ln>
        </p:spPr>
      </p:pic>
      <p:pic>
        <p:nvPicPr>
          <p:cNvPr id="79" name="Google Shape;79;p16"/>
          <p:cNvPicPr preferRelativeResize="0"/>
          <p:nvPr/>
        </p:nvPicPr>
        <p:blipFill rotWithShape="1">
          <a:blip r:embed="rId6">
            <a:alphaModFix/>
          </a:blip>
          <a:srcRect b="13876" l="21832" r="0" t="7550"/>
          <a:stretch/>
        </p:blipFill>
        <p:spPr>
          <a:xfrm>
            <a:off x="4838375" y="2809052"/>
            <a:ext cx="3090851" cy="2024075"/>
          </a:xfrm>
          <a:prstGeom prst="rect">
            <a:avLst/>
          </a:prstGeom>
          <a:noFill/>
          <a:ln>
            <a:noFill/>
          </a:ln>
        </p:spPr>
      </p:pic>
      <p:pic>
        <p:nvPicPr>
          <p:cNvPr id="80" name="Google Shape;80;p16"/>
          <p:cNvPicPr preferRelativeResize="0"/>
          <p:nvPr/>
        </p:nvPicPr>
        <p:blipFill rotWithShape="1">
          <a:blip r:embed="rId7">
            <a:alphaModFix/>
          </a:blip>
          <a:srcRect b="0" l="68706" r="0" t="48591"/>
          <a:stretch/>
        </p:blipFill>
        <p:spPr>
          <a:xfrm>
            <a:off x="5110275" y="2809052"/>
            <a:ext cx="1550911" cy="5726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3139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¿Cómo percibimos el color?</a:t>
            </a:r>
            <a:endParaRPr/>
          </a:p>
        </p:txBody>
      </p:sp>
      <p:sp>
        <p:nvSpPr>
          <p:cNvPr id="86" name="Google Shape;86;p17"/>
          <p:cNvSpPr txBox="1"/>
          <p:nvPr/>
        </p:nvSpPr>
        <p:spPr>
          <a:xfrm>
            <a:off x="5217600" y="1070625"/>
            <a:ext cx="3614700" cy="9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t>El cerebro ve diferentes colores cuando el ojo humano percibe diferentes frecuencias de luz.</a:t>
            </a:r>
            <a:endParaRPr sz="1800"/>
          </a:p>
        </p:txBody>
      </p:sp>
      <p:sp>
        <p:nvSpPr>
          <p:cNvPr id="87" name="Google Shape;87;p17"/>
          <p:cNvSpPr txBox="1"/>
          <p:nvPr/>
        </p:nvSpPr>
        <p:spPr>
          <a:xfrm>
            <a:off x="5287550" y="2571738"/>
            <a:ext cx="3134100" cy="154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t>La retina del ojo está cubierta por pequeños receptores sensibles a la luz, es decir, por una serie de células visuales denominadas bastoncillos y conos</a:t>
            </a:r>
            <a:endParaRPr sz="1800"/>
          </a:p>
        </p:txBody>
      </p:sp>
      <p:sp>
        <p:nvSpPr>
          <p:cNvPr id="88" name="Google Shape;88;p17"/>
          <p:cNvSpPr txBox="1"/>
          <p:nvPr/>
        </p:nvSpPr>
        <p:spPr>
          <a:xfrm>
            <a:off x="311700" y="4275925"/>
            <a:ext cx="5396100" cy="9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500"/>
              <a:t>Conos: Funcionales a la luz intensa y brillante</a:t>
            </a:r>
            <a:endParaRPr sz="1500"/>
          </a:p>
          <a:p>
            <a:pPr indent="0" lvl="0" marL="0" rtl="0" algn="l">
              <a:spcBef>
                <a:spcPts val="0"/>
              </a:spcBef>
              <a:spcAft>
                <a:spcPts val="0"/>
              </a:spcAft>
              <a:buNone/>
            </a:pPr>
            <a:r>
              <a:rPr lang="es" sz="1500"/>
              <a:t>Bastones: Luz tenue y penumbra</a:t>
            </a:r>
            <a:endParaRPr sz="1500"/>
          </a:p>
        </p:txBody>
      </p:sp>
      <p:pic>
        <p:nvPicPr>
          <p:cNvPr id="89" name="Google Shape;89;p17"/>
          <p:cNvPicPr preferRelativeResize="0"/>
          <p:nvPr/>
        </p:nvPicPr>
        <p:blipFill rotWithShape="1">
          <a:blip r:embed="rId3">
            <a:alphaModFix/>
          </a:blip>
          <a:srcRect b="7497" l="7380" r="7491" t="10021"/>
          <a:stretch/>
        </p:blipFill>
        <p:spPr>
          <a:xfrm>
            <a:off x="311700" y="1277750"/>
            <a:ext cx="4650092" cy="25785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sp>
        <p:nvSpPr>
          <p:cNvPr id="94" name="Google Shape;9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HSV </a:t>
            </a:r>
            <a:r>
              <a:rPr lang="es"/>
              <a:t>(Hue, Saturation, Value)</a:t>
            </a:r>
            <a:endParaRPr/>
          </a:p>
        </p:txBody>
      </p:sp>
      <p:grpSp>
        <p:nvGrpSpPr>
          <p:cNvPr id="95" name="Google Shape;95;p18"/>
          <p:cNvGrpSpPr/>
          <p:nvPr/>
        </p:nvGrpSpPr>
        <p:grpSpPr>
          <a:xfrm>
            <a:off x="541074" y="1162545"/>
            <a:ext cx="4614024" cy="3680728"/>
            <a:chOff x="4106425" y="1271825"/>
            <a:chExt cx="4142224" cy="3003450"/>
          </a:xfrm>
        </p:grpSpPr>
        <p:pic>
          <p:nvPicPr>
            <p:cNvPr id="96" name="Google Shape;96;p18"/>
            <p:cNvPicPr preferRelativeResize="0"/>
            <p:nvPr/>
          </p:nvPicPr>
          <p:blipFill rotWithShape="1">
            <a:blip r:embed="rId3">
              <a:alphaModFix/>
            </a:blip>
            <a:srcRect b="0" l="48838" r="0" t="3278"/>
            <a:stretch/>
          </p:blipFill>
          <p:spPr>
            <a:xfrm>
              <a:off x="4106425" y="1271825"/>
              <a:ext cx="4142224" cy="3003450"/>
            </a:xfrm>
            <a:prstGeom prst="rect">
              <a:avLst/>
            </a:prstGeom>
            <a:noFill/>
            <a:ln>
              <a:noFill/>
            </a:ln>
          </p:spPr>
        </p:pic>
        <p:pic>
          <p:nvPicPr>
            <p:cNvPr id="97" name="Google Shape;97;p18"/>
            <p:cNvPicPr preferRelativeResize="0"/>
            <p:nvPr/>
          </p:nvPicPr>
          <p:blipFill rotWithShape="1">
            <a:blip r:embed="rId4">
              <a:alphaModFix/>
            </a:blip>
            <a:srcRect b="86568" l="38725" r="51154" t="0"/>
            <a:stretch/>
          </p:blipFill>
          <p:spPr>
            <a:xfrm>
              <a:off x="4348025" y="1271825"/>
              <a:ext cx="599601" cy="305225"/>
            </a:xfrm>
            <a:prstGeom prst="rect">
              <a:avLst/>
            </a:prstGeom>
            <a:noFill/>
            <a:ln>
              <a:noFill/>
            </a:ln>
          </p:spPr>
        </p:pic>
      </p:grpSp>
      <p:pic>
        <p:nvPicPr>
          <p:cNvPr id="98" name="Google Shape;98;p18"/>
          <p:cNvPicPr preferRelativeResize="0"/>
          <p:nvPr/>
        </p:nvPicPr>
        <p:blipFill>
          <a:blip r:embed="rId5">
            <a:alphaModFix/>
          </a:blip>
          <a:stretch>
            <a:fillRect/>
          </a:stretch>
        </p:blipFill>
        <p:spPr>
          <a:xfrm>
            <a:off x="5918988" y="2133100"/>
            <a:ext cx="2111375" cy="2111375"/>
          </a:xfrm>
          <a:prstGeom prst="rect">
            <a:avLst/>
          </a:prstGeom>
          <a:noFill/>
          <a:ln>
            <a:noFill/>
          </a:ln>
        </p:spPr>
      </p:pic>
      <p:sp>
        <p:nvSpPr>
          <p:cNvPr id="99" name="Google Shape;99;p18"/>
          <p:cNvSpPr txBox="1"/>
          <p:nvPr/>
        </p:nvSpPr>
        <p:spPr>
          <a:xfrm>
            <a:off x="5804213" y="1420475"/>
            <a:ext cx="2340900" cy="5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t>Azul oscuro intenso</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LCH (Luminosidad, Croma, Hue)</a:t>
            </a:r>
            <a:endParaRPr/>
          </a:p>
        </p:txBody>
      </p:sp>
      <p:pic>
        <p:nvPicPr>
          <p:cNvPr id="105" name="Google Shape;105;p19"/>
          <p:cNvPicPr preferRelativeResize="0"/>
          <p:nvPr/>
        </p:nvPicPr>
        <p:blipFill>
          <a:blip r:embed="rId3">
            <a:alphaModFix/>
          </a:blip>
          <a:stretch>
            <a:fillRect/>
          </a:stretch>
        </p:blipFill>
        <p:spPr>
          <a:xfrm>
            <a:off x="453725" y="1115500"/>
            <a:ext cx="3631539" cy="3820976"/>
          </a:xfrm>
          <a:prstGeom prst="rect">
            <a:avLst/>
          </a:prstGeom>
          <a:noFill/>
          <a:ln>
            <a:noFill/>
          </a:ln>
        </p:spPr>
      </p:pic>
      <p:pic>
        <p:nvPicPr>
          <p:cNvPr id="106" name="Google Shape;106;p19"/>
          <p:cNvPicPr preferRelativeResize="0"/>
          <p:nvPr/>
        </p:nvPicPr>
        <p:blipFill>
          <a:blip r:embed="rId4">
            <a:alphaModFix/>
          </a:blip>
          <a:stretch>
            <a:fillRect/>
          </a:stretch>
        </p:blipFill>
        <p:spPr>
          <a:xfrm>
            <a:off x="4740050" y="1175025"/>
            <a:ext cx="3914175" cy="3663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0"/>
          <p:cNvSpPr txBox="1"/>
          <p:nvPr>
            <p:ph type="title"/>
          </p:nvPr>
        </p:nvSpPr>
        <p:spPr>
          <a:xfrm>
            <a:off x="224300" y="290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Paletas Brewer</a:t>
            </a:r>
            <a:endParaRPr/>
          </a:p>
        </p:txBody>
      </p:sp>
      <p:sp>
        <p:nvSpPr>
          <p:cNvPr id="112" name="Google Shape;112;p20"/>
          <p:cNvSpPr txBox="1"/>
          <p:nvPr>
            <p:ph idx="1" type="body"/>
          </p:nvPr>
        </p:nvSpPr>
        <p:spPr>
          <a:xfrm>
            <a:off x="293700" y="981438"/>
            <a:ext cx="6128700" cy="14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2000">
                <a:solidFill>
                  <a:schemeClr val="dk1"/>
                </a:solidFill>
              </a:rPr>
              <a:t>Cynthia A. Brewer , </a:t>
            </a:r>
            <a:r>
              <a:rPr lang="es" sz="2000">
                <a:solidFill>
                  <a:schemeClr val="dk1"/>
                </a:solidFill>
                <a:uFill>
                  <a:noFill/>
                </a:uFill>
                <a:hlinkClick r:id="rId3"/>
              </a:rPr>
              <a:t>geógrafa</a:t>
            </a:r>
            <a:r>
              <a:rPr lang="es" sz="2000">
                <a:solidFill>
                  <a:schemeClr val="dk1"/>
                </a:solidFill>
              </a:rPr>
              <a:t>,</a:t>
            </a:r>
            <a:r>
              <a:rPr lang="es" sz="2000">
                <a:solidFill>
                  <a:schemeClr val="dk1"/>
                </a:solidFill>
                <a:uFill>
                  <a:noFill/>
                </a:uFill>
                <a:hlinkClick r:id="rId4"/>
              </a:rPr>
              <a:t> cartógrafa</a:t>
            </a:r>
            <a:r>
              <a:rPr lang="es" sz="1300">
                <a:solidFill>
                  <a:schemeClr val="dk1"/>
                </a:solidFill>
              </a:rPr>
              <a:t>.</a:t>
            </a:r>
            <a:endParaRPr sz="1300">
              <a:solidFill>
                <a:schemeClr val="dk1"/>
              </a:solidFill>
            </a:endParaRPr>
          </a:p>
          <a:p>
            <a:pPr indent="0" lvl="0" marL="0" rtl="0" algn="l">
              <a:spcBef>
                <a:spcPts val="1800"/>
              </a:spcBef>
              <a:spcAft>
                <a:spcPts val="0"/>
              </a:spcAft>
              <a:buClr>
                <a:schemeClr val="dk1"/>
              </a:buClr>
              <a:buSzPts val="1100"/>
              <a:buFont typeface="Arial"/>
              <a:buNone/>
            </a:pPr>
            <a:r>
              <a:rPr b="1" lang="es" sz="1900">
                <a:solidFill>
                  <a:schemeClr val="dk1"/>
                </a:solidFill>
              </a:rPr>
              <a:t>ColorBrewer</a:t>
            </a:r>
            <a:endParaRPr b="1" sz="1900">
              <a:solidFill>
                <a:schemeClr val="dk1"/>
              </a:solidFill>
            </a:endParaRPr>
          </a:p>
          <a:p>
            <a:pPr indent="0" lvl="0" marL="0" rtl="0" algn="l">
              <a:spcBef>
                <a:spcPts val="400"/>
              </a:spcBef>
              <a:spcAft>
                <a:spcPts val="0"/>
              </a:spcAft>
              <a:buNone/>
            </a:pPr>
            <a:r>
              <a:rPr lang="es" sz="1500" u="sng">
                <a:solidFill>
                  <a:schemeClr val="hlink"/>
                </a:solidFill>
                <a:hlinkClick r:id="rId5"/>
              </a:rPr>
              <a:t>https://colorbrewer2.org/#type=qualitative&amp;scheme=Accent&amp;n=3</a:t>
            </a:r>
            <a:endParaRPr sz="1500">
              <a:solidFill>
                <a:schemeClr val="dk1"/>
              </a:solidFill>
            </a:endParaRPr>
          </a:p>
          <a:p>
            <a:pPr indent="0" lvl="0" marL="0" rtl="0" algn="l">
              <a:spcBef>
                <a:spcPts val="1600"/>
              </a:spcBef>
              <a:spcAft>
                <a:spcPts val="0"/>
              </a:spcAft>
              <a:buNone/>
            </a:pPr>
            <a:r>
              <a:t/>
            </a:r>
            <a:endParaRPr sz="1300">
              <a:solidFill>
                <a:schemeClr val="dk1"/>
              </a:solidFill>
            </a:endParaRPr>
          </a:p>
          <a:p>
            <a:pPr indent="0" lvl="0" marL="0" rtl="0" algn="l">
              <a:spcBef>
                <a:spcPts val="1600"/>
              </a:spcBef>
              <a:spcAft>
                <a:spcPts val="1600"/>
              </a:spcAft>
              <a:buNone/>
            </a:pPr>
            <a:r>
              <a:t/>
            </a:r>
            <a:endParaRPr sz="1300">
              <a:solidFill>
                <a:schemeClr val="dk1"/>
              </a:solidFill>
            </a:endParaRPr>
          </a:p>
        </p:txBody>
      </p:sp>
      <p:pic>
        <p:nvPicPr>
          <p:cNvPr id="113" name="Google Shape;113;p20"/>
          <p:cNvPicPr preferRelativeResize="0"/>
          <p:nvPr/>
        </p:nvPicPr>
        <p:blipFill>
          <a:blip r:embed="rId6">
            <a:alphaModFix/>
          </a:blip>
          <a:stretch>
            <a:fillRect/>
          </a:stretch>
        </p:blipFill>
        <p:spPr>
          <a:xfrm>
            <a:off x="6793625" y="290850"/>
            <a:ext cx="1845226" cy="2460301"/>
          </a:xfrm>
          <a:prstGeom prst="rect">
            <a:avLst/>
          </a:prstGeom>
          <a:noFill/>
          <a:ln>
            <a:noFill/>
          </a:ln>
        </p:spPr>
      </p:pic>
      <p:pic>
        <p:nvPicPr>
          <p:cNvPr id="114" name="Google Shape;114;p20"/>
          <p:cNvPicPr preferRelativeResize="0"/>
          <p:nvPr/>
        </p:nvPicPr>
        <p:blipFill rotWithShape="1">
          <a:blip r:embed="rId7">
            <a:alphaModFix/>
          </a:blip>
          <a:srcRect b="30303" l="56533" r="0" t="0"/>
          <a:stretch/>
        </p:blipFill>
        <p:spPr>
          <a:xfrm>
            <a:off x="5927550" y="3088700"/>
            <a:ext cx="2711300" cy="1688025"/>
          </a:xfrm>
          <a:prstGeom prst="rect">
            <a:avLst/>
          </a:prstGeom>
          <a:noFill/>
          <a:ln>
            <a:noFill/>
          </a:ln>
        </p:spPr>
      </p:pic>
      <p:sp>
        <p:nvSpPr>
          <p:cNvPr id="115" name="Google Shape;115;p20"/>
          <p:cNvSpPr txBox="1"/>
          <p:nvPr/>
        </p:nvSpPr>
        <p:spPr>
          <a:xfrm>
            <a:off x="371175" y="2802350"/>
            <a:ext cx="5089200" cy="159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dk1"/>
                </a:solidFill>
                <a:latin typeface="Times New Roman"/>
                <a:ea typeface="Times New Roman"/>
                <a:cs typeface="Times New Roman"/>
                <a:sym typeface="Times New Roman"/>
              </a:rPr>
              <a:t>"Cuanto más inteligentes seamos en el mapeo de datos, más probable es que veamos relaciones"</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s" sz="1800">
                <a:solidFill>
                  <a:schemeClr val="dk1"/>
                </a:solidFill>
                <a:latin typeface="Times New Roman"/>
                <a:ea typeface="Times New Roman"/>
                <a:cs typeface="Times New Roman"/>
                <a:sym typeface="Times New Roman"/>
              </a:rPr>
              <a:t>"Podemos ver datos complicados usando el color de manera inteligente y ver estas relaciones y generar hipótesis"</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259000" y="234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Motivación </a:t>
            </a:r>
            <a:endParaRPr/>
          </a:p>
        </p:txBody>
      </p:sp>
      <p:sp>
        <p:nvSpPr>
          <p:cNvPr id="121" name="Google Shape;121;p21"/>
          <p:cNvSpPr txBox="1"/>
          <p:nvPr/>
        </p:nvSpPr>
        <p:spPr>
          <a:xfrm>
            <a:off x="432125" y="997600"/>
            <a:ext cx="4689300" cy="35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600"/>
              <a:t>Premisa:</a:t>
            </a:r>
            <a:endParaRPr sz="1600"/>
          </a:p>
          <a:p>
            <a:pPr indent="-330200" lvl="0" marL="457200" rtl="0" algn="l">
              <a:spcBef>
                <a:spcPts val="0"/>
              </a:spcBef>
              <a:spcAft>
                <a:spcPts val="0"/>
              </a:spcAft>
              <a:buSzPts val="1600"/>
              <a:buChar char="●"/>
            </a:pPr>
            <a:r>
              <a:rPr lang="es" sz="1600"/>
              <a:t>No se pueden mostrar mas de tres tipos de datos con el color, hay confusión e la cuarta variable</a:t>
            </a:r>
            <a:endParaRPr sz="1600"/>
          </a:p>
          <a:p>
            <a:pPr indent="-330200" lvl="0" marL="457200" rtl="0" algn="l">
              <a:spcBef>
                <a:spcPts val="0"/>
              </a:spcBef>
              <a:spcAft>
                <a:spcPts val="0"/>
              </a:spcAft>
              <a:buSzPts val="1600"/>
              <a:buChar char="●"/>
            </a:pPr>
            <a:r>
              <a:rPr lang="es" sz="1600"/>
              <a:t>Se muestran con éxito tres variables en un mapa</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s" sz="1600"/>
              <a:t>Ejemplo:</a:t>
            </a:r>
            <a:endParaRPr sz="1600"/>
          </a:p>
          <a:p>
            <a:pPr indent="0" lvl="0" marL="0" rtl="0" algn="l">
              <a:spcBef>
                <a:spcPts val="0"/>
              </a:spcBef>
              <a:spcAft>
                <a:spcPts val="0"/>
              </a:spcAft>
              <a:buNone/>
            </a:pPr>
            <a:r>
              <a:rPr lang="es" sz="1600"/>
              <a:t>En dato</a:t>
            </a:r>
            <a:r>
              <a:rPr lang="es" sz="1600"/>
              <a:t>s </a:t>
            </a:r>
            <a:r>
              <a:rPr lang="es" sz="1600"/>
              <a:t>topográficos, los tonos de color podrían mostrar la dirección de las pendientes, mientras que la saturación de los colores podría indicar la inclinación de la pendiente, la claridad representa la tercera variable, la forma.</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s" sz="1600"/>
              <a:t>(Tono, Saturación, Claridad)</a:t>
            </a:r>
            <a:endParaRPr sz="1600"/>
          </a:p>
        </p:txBody>
      </p:sp>
      <p:sp>
        <p:nvSpPr>
          <p:cNvPr id="122" name="Google Shape;122;p21"/>
          <p:cNvSpPr txBox="1"/>
          <p:nvPr/>
        </p:nvSpPr>
        <p:spPr>
          <a:xfrm>
            <a:off x="3530400" y="383625"/>
            <a:ext cx="5380800" cy="132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s" sz="1800">
                <a:solidFill>
                  <a:schemeClr val="dk1"/>
                </a:solidFill>
                <a:latin typeface="Times New Roman"/>
                <a:ea typeface="Times New Roman"/>
                <a:cs typeface="Times New Roman"/>
                <a:sym typeface="Times New Roman"/>
              </a:rPr>
              <a:t>"Ahora, las computadoras pueden mostrar millones de colores y los investigadores siguen usando solo ocho"</a:t>
            </a:r>
            <a:endParaRPr i="1" sz="1800"/>
          </a:p>
        </p:txBody>
      </p:sp>
      <p:pic>
        <p:nvPicPr>
          <p:cNvPr id="123" name="Google Shape;123;p21"/>
          <p:cNvPicPr preferRelativeResize="0"/>
          <p:nvPr/>
        </p:nvPicPr>
        <p:blipFill rotWithShape="1">
          <a:blip r:embed="rId3">
            <a:alphaModFix/>
          </a:blip>
          <a:srcRect b="0" l="0" r="11645" t="7097"/>
          <a:stretch/>
        </p:blipFill>
        <p:spPr>
          <a:xfrm>
            <a:off x="5378775" y="1356225"/>
            <a:ext cx="3101500" cy="3502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